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44028B04-88E2-434B-8036-DC93C7E7A4F8}" type="datetimeFigureOut">
              <a:rPr lang="en-US" smtClean="0"/>
              <a:t>11/10/2024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A09ABEB-3D9F-4161-B95C-77ACF28E3E4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4028B04-88E2-434B-8036-DC93C7E7A4F8}"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4028B04-88E2-434B-8036-DC93C7E7A4F8}"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4028B04-88E2-434B-8036-DC93C7E7A4F8}"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44028B04-88E2-434B-8036-DC93C7E7A4F8}" type="datetimeFigureOut">
              <a:rPr lang="en-US" smtClean="0"/>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ABEB-3D9F-4161-B95C-77ACF28E3E4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4028B04-88E2-434B-8036-DC93C7E7A4F8}" type="datetimeFigureOut">
              <a:rPr lang="en-US" smtClean="0"/>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44028B04-88E2-434B-8036-DC93C7E7A4F8}" type="datetimeFigureOut">
              <a:rPr lang="en-US" smtClean="0"/>
              <a:t>11/10/2024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44028B04-88E2-434B-8036-DC93C7E7A4F8}" type="datetimeFigureOut">
              <a:rPr lang="en-US" smtClean="0"/>
              <a:t>11/10/2024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28B04-88E2-434B-8036-DC93C7E7A4F8}" type="datetimeFigureOut">
              <a:rPr lang="en-US" smtClean="0"/>
              <a:t>11/10/2024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4028B04-88E2-434B-8036-DC93C7E7A4F8}" type="datetimeFigureOut">
              <a:rPr lang="en-US" smtClean="0"/>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ABEB-3D9F-4161-B95C-77ACF28E3E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44028B04-88E2-434B-8036-DC93C7E7A4F8}" type="datetimeFigureOut">
              <a:rPr lang="en-US" smtClean="0"/>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09ABEB-3D9F-4161-B95C-77ACF28E3E4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028B04-88E2-434B-8036-DC93C7E7A4F8}" type="datetimeFigureOut">
              <a:rPr lang="en-US" smtClean="0"/>
              <a:t>11/10/2024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09ABEB-3D9F-4161-B95C-77ACF28E3E4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dirty="0" smtClean="0">
                <a:latin typeface="Andalus" pitchFamily="18" charset="-78"/>
                <a:cs typeface="Andalus" pitchFamily="18" charset="-78"/>
              </a:rPr>
              <a:t>Fracture</a:t>
            </a:r>
            <a:r>
              <a:rPr lang="en-US" dirty="0" smtClean="0"/>
              <a:t> 	</a:t>
            </a:r>
            <a:endParaRPr lang="en-US" dirty="0"/>
          </a:p>
        </p:txBody>
      </p:sp>
      <p:sp>
        <p:nvSpPr>
          <p:cNvPr id="3" name="عنوان فرعي 2"/>
          <p:cNvSpPr>
            <a:spLocks noGrp="1"/>
          </p:cNvSpPr>
          <p:nvPr>
            <p:ph type="subTitle" idx="1"/>
          </p:nvPr>
        </p:nvSpPr>
        <p:spPr>
          <a:xfrm>
            <a:off x="1295400" y="3276600"/>
            <a:ext cx="6400800" cy="2438400"/>
          </a:xfrm>
        </p:spPr>
        <p:txBody>
          <a:bodyPr>
            <a:normAutofit/>
          </a:bodyPr>
          <a:lstStyle/>
          <a:p>
            <a:pPr algn="ctr"/>
            <a:r>
              <a:rPr lang="en-US" b="1" dirty="0" smtClean="0">
                <a:solidFill>
                  <a:schemeClr val="tx1"/>
                </a:solidFill>
                <a:latin typeface="Andalus" pitchFamily="18" charset="-78"/>
                <a:cs typeface="Andalus" pitchFamily="18" charset="-78"/>
              </a:rPr>
              <a:t>UNIVERSITY OF BASRAH /COLLEGE OF VETERINARY MEDICINE /DEPARTMENT OF VET. SURGERY AND OBSTITRIC </a:t>
            </a:r>
          </a:p>
          <a:p>
            <a:pPr algn="ctr"/>
            <a:r>
              <a:rPr lang="en-US" b="1" dirty="0" smtClean="0">
                <a:solidFill>
                  <a:schemeClr val="tx1"/>
                </a:solidFill>
                <a:latin typeface="Andalus" pitchFamily="18" charset="-78"/>
                <a:cs typeface="Andalus" pitchFamily="18" charset="-78"/>
              </a:rPr>
              <a:t>Dr. ALAA A. IBRAHIM </a:t>
            </a:r>
            <a:endParaRPr lang="en-US"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67559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143000"/>
          </a:xfrm>
        </p:spPr>
        <p:txBody>
          <a:bodyPr>
            <a:noAutofit/>
          </a:bodyPr>
          <a:lstStyle/>
          <a:p>
            <a:r>
              <a:rPr lang="en-US" sz="3200" b="1" dirty="0">
                <a:latin typeface="Andalus" pitchFamily="18" charset="-78"/>
                <a:cs typeface="Andalus" pitchFamily="18" charset="-78"/>
              </a:rPr>
              <a:t>Hematoma Formation and Inflammatory Phase:</a:t>
            </a:r>
            <a:br>
              <a:rPr lang="en-US" sz="3200" b="1" dirty="0">
                <a:latin typeface="Andalus" pitchFamily="18" charset="-78"/>
                <a:cs typeface="Andalus" pitchFamily="18" charset="-78"/>
              </a:rPr>
            </a:br>
            <a:endParaRPr lang="en-US" sz="3200" b="1" dirty="0">
              <a:latin typeface="Andalus" pitchFamily="18" charset="-78"/>
              <a:cs typeface="Andalus" pitchFamily="18" charset="-78"/>
            </a:endParaRPr>
          </a:p>
        </p:txBody>
      </p:sp>
      <p:sp>
        <p:nvSpPr>
          <p:cNvPr id="3" name="عنصر نائب للمحتوى 2"/>
          <p:cNvSpPr>
            <a:spLocks noGrp="1"/>
          </p:cNvSpPr>
          <p:nvPr>
            <p:ph idx="1"/>
          </p:nvPr>
        </p:nvSpPr>
        <p:spPr>
          <a:xfrm>
            <a:off x="381000" y="990600"/>
            <a:ext cx="8305800" cy="5638800"/>
          </a:xfrm>
        </p:spPr>
        <p:txBody>
          <a:bodyPr>
            <a:normAutofit/>
          </a:bodyPr>
          <a:lstStyle/>
          <a:p>
            <a:pPr>
              <a:buFont typeface="Wingdings" pitchFamily="2" charset="2"/>
              <a:buChar char="q"/>
            </a:pPr>
            <a:r>
              <a:rPr lang="en-US" sz="2400" dirty="0" smtClean="0">
                <a:latin typeface="Andalus" pitchFamily="18" charset="-78"/>
                <a:cs typeface="Andalus" pitchFamily="18" charset="-78"/>
              </a:rPr>
              <a:t>Inflammatory stage is initial response to </a:t>
            </a:r>
            <a:r>
              <a:rPr lang="en-US" sz="2400" dirty="0">
                <a:latin typeface="Andalus" pitchFamily="18" charset="-78"/>
                <a:cs typeface="Andalus" pitchFamily="18" charset="-78"/>
              </a:rPr>
              <a:t>fracture and it is a vital protective mechanism that initiates the healing </a:t>
            </a:r>
            <a:r>
              <a:rPr lang="en-US" sz="2400" dirty="0" smtClean="0">
                <a:latin typeface="Andalus" pitchFamily="18" charset="-78"/>
                <a:cs typeface="Andalus" pitchFamily="18" charset="-78"/>
              </a:rPr>
              <a:t>process.</a:t>
            </a:r>
          </a:p>
          <a:p>
            <a:pPr>
              <a:buFont typeface="Wingdings" pitchFamily="2" charset="2"/>
              <a:buChar char="q"/>
            </a:pPr>
            <a:r>
              <a:rPr lang="en-US" sz="2400" dirty="0" smtClean="0">
                <a:latin typeface="Andalus" pitchFamily="18" charset="-78"/>
                <a:cs typeface="Andalus" pitchFamily="18" charset="-78"/>
              </a:rPr>
              <a:t>This </a:t>
            </a:r>
            <a:r>
              <a:rPr lang="en-US" sz="2400" dirty="0">
                <a:latin typeface="Andalus" pitchFamily="18" charset="-78"/>
                <a:cs typeface="Andalus" pitchFamily="18" charset="-78"/>
              </a:rPr>
              <a:t>stage involve release of various chemical inflammatory mediators, such as cytokines and growth factors, which recruit inflammatory cells to the fracture site and attract mesenchymal stem cells (MSCs) to initiate the next stage of </a:t>
            </a:r>
            <a:r>
              <a:rPr lang="en-US" sz="2400" dirty="0" smtClean="0">
                <a:latin typeface="Andalus" pitchFamily="18" charset="-78"/>
                <a:cs typeface="Andalus" pitchFamily="18" charset="-78"/>
              </a:rPr>
              <a:t>healing.</a:t>
            </a:r>
          </a:p>
          <a:p>
            <a:pPr>
              <a:buFont typeface="Wingdings" pitchFamily="2" charset="2"/>
              <a:buChar char="q"/>
            </a:pPr>
            <a:r>
              <a:rPr lang="en-US" sz="2400" dirty="0" smtClean="0">
                <a:latin typeface="Andalus" pitchFamily="18" charset="-78"/>
                <a:cs typeface="Andalus" pitchFamily="18" charset="-78"/>
              </a:rPr>
              <a:t>Hematoma (clotted blood) form at fracture site </a:t>
            </a:r>
            <a:r>
              <a:rPr lang="en-US" sz="2400" dirty="0">
                <a:latin typeface="Andalus" pitchFamily="18" charset="-78"/>
                <a:cs typeface="Andalus" pitchFamily="18" charset="-78"/>
              </a:rPr>
              <a:t>result from  disruption of blood vessels. </a:t>
            </a:r>
            <a:endParaRPr lang="en-US" sz="2400" dirty="0" smtClean="0">
              <a:latin typeface="Andalus" pitchFamily="18" charset="-78"/>
              <a:cs typeface="Andalus" pitchFamily="18" charset="-78"/>
            </a:endParaRPr>
          </a:p>
          <a:p>
            <a:pPr>
              <a:buFont typeface="Wingdings" pitchFamily="2" charset="2"/>
              <a:buChar char="q"/>
            </a:pPr>
            <a:r>
              <a:rPr lang="en-US" sz="2400" dirty="0" smtClean="0">
                <a:latin typeface="Andalus" pitchFamily="18" charset="-78"/>
                <a:cs typeface="Andalus" pitchFamily="18" charset="-78"/>
              </a:rPr>
              <a:t>Hematoma </a:t>
            </a:r>
            <a:r>
              <a:rPr lang="en-US" sz="2400" dirty="0">
                <a:latin typeface="Andalus" pitchFamily="18" charset="-78"/>
                <a:cs typeface="Andalus" pitchFamily="18" charset="-78"/>
              </a:rPr>
              <a:t>serves as a scaffold for subsequent stages of bone healing</a:t>
            </a:r>
            <a:r>
              <a:rPr lang="en-US" sz="2400" dirty="0" smtClean="0">
                <a:latin typeface="Andalus" pitchFamily="18" charset="-78"/>
                <a:cs typeface="Andalus" pitchFamily="18" charset="-78"/>
              </a:rPr>
              <a:t>.</a:t>
            </a:r>
          </a:p>
          <a:p>
            <a:pPr>
              <a:buFont typeface="Wingdings" pitchFamily="2" charset="2"/>
              <a:buChar char="q"/>
            </a:pPr>
            <a:r>
              <a:rPr lang="en-US" sz="2400" dirty="0">
                <a:latin typeface="Andalus" pitchFamily="18" charset="-78"/>
                <a:cs typeface="Andalus" pitchFamily="18" charset="-78"/>
              </a:rPr>
              <a:t>Neutrophils and macrophages play crucial roles in removing debris and initiating tissue repair</a:t>
            </a:r>
            <a:r>
              <a:rPr lang="en-US" sz="2400" dirty="0" smtClean="0">
                <a:latin typeface="Andalus" pitchFamily="18" charset="-78"/>
                <a:cs typeface="Andalus" pitchFamily="18" charset="-78"/>
              </a:rPr>
              <a:t>.</a:t>
            </a:r>
          </a:p>
          <a:p>
            <a:pPr>
              <a:buFont typeface="Wingdings" pitchFamily="2" charset="2"/>
              <a:buChar char="q"/>
            </a:pPr>
            <a:r>
              <a:rPr lang="en-US" sz="2400" dirty="0">
                <a:latin typeface="Andalus" pitchFamily="18" charset="-78"/>
                <a:cs typeface="Andalus" pitchFamily="18" charset="-78"/>
              </a:rPr>
              <a:t>The inflammatory stage typically lasts for a few days.</a:t>
            </a:r>
            <a:endParaRPr lang="en-US" sz="2400" dirty="0" smtClean="0">
              <a:latin typeface="Andalus" pitchFamily="18" charset="-78"/>
              <a:cs typeface="Andalus" pitchFamily="18" charset="-78"/>
            </a:endParaRPr>
          </a:p>
          <a:p>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235374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76200"/>
            <a:ext cx="8610600" cy="704088"/>
          </a:xfrm>
        </p:spPr>
        <p:txBody>
          <a:bodyPr>
            <a:noAutofit/>
          </a:bodyPr>
          <a:lstStyle/>
          <a:p>
            <a:r>
              <a:rPr lang="en-US" sz="2800" b="1" dirty="0">
                <a:latin typeface="Andalus" pitchFamily="18" charset="-78"/>
                <a:cs typeface="Andalus" pitchFamily="18" charset="-78"/>
              </a:rPr>
              <a:t>Soft Callus Formation and Granulation Tissue Formation:</a:t>
            </a:r>
          </a:p>
        </p:txBody>
      </p:sp>
      <p:sp>
        <p:nvSpPr>
          <p:cNvPr id="3" name="عنصر نائب للمحتوى 2"/>
          <p:cNvSpPr>
            <a:spLocks noGrp="1"/>
          </p:cNvSpPr>
          <p:nvPr>
            <p:ph idx="1"/>
          </p:nvPr>
        </p:nvSpPr>
        <p:spPr>
          <a:xfrm>
            <a:off x="381000" y="914400"/>
            <a:ext cx="8305800" cy="5791200"/>
          </a:xfrm>
        </p:spPr>
        <p:txBody>
          <a:bodyPr>
            <a:normAutofit/>
          </a:bodyPr>
          <a:lstStyle/>
          <a:p>
            <a:r>
              <a:rPr lang="en-US" sz="2400" dirty="0" smtClean="0">
                <a:latin typeface="Andalus" pitchFamily="18" charset="-78"/>
                <a:cs typeface="Andalus" pitchFamily="18" charset="-78"/>
              </a:rPr>
              <a:t>During this stage , mesenchymal stem cells (MSCs) differentiate into </a:t>
            </a:r>
            <a:r>
              <a:rPr lang="en-US" sz="2400" dirty="0">
                <a:latin typeface="Andalus" pitchFamily="18" charset="-78"/>
                <a:cs typeface="Andalus" pitchFamily="18" charset="-78"/>
              </a:rPr>
              <a:t>chondroblast </a:t>
            </a:r>
            <a:r>
              <a:rPr lang="en-US" sz="2400" dirty="0" smtClean="0">
                <a:latin typeface="Andalus" pitchFamily="18" charset="-78"/>
                <a:cs typeface="Andalus" pitchFamily="18" charset="-78"/>
              </a:rPr>
              <a:t>(cells </a:t>
            </a:r>
            <a:r>
              <a:rPr lang="en-US" sz="2400" dirty="0">
                <a:latin typeface="Andalus" pitchFamily="18" charset="-78"/>
                <a:cs typeface="Andalus" pitchFamily="18" charset="-78"/>
              </a:rPr>
              <a:t>that form cartilage) and osteoblasts (cells that form bone</a:t>
            </a:r>
            <a:r>
              <a:rPr lang="en-US" sz="2400" dirty="0" smtClean="0">
                <a:latin typeface="Andalus" pitchFamily="18" charset="-78"/>
                <a:cs typeface="Andalus" pitchFamily="18" charset="-78"/>
              </a:rPr>
              <a:t>) forming a soft callus </a:t>
            </a:r>
          </a:p>
          <a:p>
            <a:r>
              <a:rPr lang="en-US" sz="2400" dirty="0">
                <a:latin typeface="Andalus" pitchFamily="18" charset="-78"/>
                <a:cs typeface="Andalus" pitchFamily="18" charset="-78"/>
              </a:rPr>
              <a:t>Soft callus composed fibrocartilage and </a:t>
            </a:r>
            <a:r>
              <a:rPr lang="en-US" sz="2400" dirty="0" smtClean="0">
                <a:latin typeface="Andalus" pitchFamily="18" charset="-78"/>
                <a:cs typeface="Andalus" pitchFamily="18" charset="-78"/>
              </a:rPr>
              <a:t>collagen and </a:t>
            </a:r>
            <a:r>
              <a:rPr lang="en-US" sz="2400" dirty="0">
                <a:latin typeface="Andalus" pitchFamily="18" charset="-78"/>
                <a:cs typeface="Andalus" pitchFamily="18" charset="-78"/>
              </a:rPr>
              <a:t>this matrix bridges the fracture gap and </a:t>
            </a:r>
            <a:r>
              <a:rPr lang="en-US" sz="2400" dirty="0" smtClean="0">
                <a:latin typeface="Andalus" pitchFamily="18" charset="-78"/>
                <a:cs typeface="Andalus" pitchFamily="18" charset="-78"/>
              </a:rPr>
              <a:t>simultaneously</a:t>
            </a:r>
          </a:p>
          <a:p>
            <a:r>
              <a:rPr lang="en-US" sz="2400" dirty="0" smtClean="0">
                <a:latin typeface="Andalus" pitchFamily="18" charset="-78"/>
                <a:cs typeface="Andalus" pitchFamily="18" charset="-78"/>
              </a:rPr>
              <a:t>Granulation </a:t>
            </a:r>
            <a:r>
              <a:rPr lang="en-US" sz="2400" dirty="0">
                <a:latin typeface="Andalus" pitchFamily="18" charset="-78"/>
                <a:cs typeface="Andalus" pitchFamily="18" charset="-78"/>
              </a:rPr>
              <a:t>tissue </a:t>
            </a:r>
            <a:r>
              <a:rPr lang="en-US" sz="2400" dirty="0" smtClean="0">
                <a:latin typeface="Andalus" pitchFamily="18" charset="-78"/>
                <a:cs typeface="Andalus" pitchFamily="18" charset="-78"/>
              </a:rPr>
              <a:t>formation occur which is rich </a:t>
            </a:r>
            <a:r>
              <a:rPr lang="en-US" sz="2400" dirty="0">
                <a:latin typeface="Andalus" pitchFamily="18" charset="-78"/>
                <a:cs typeface="Andalus" pitchFamily="18" charset="-78"/>
              </a:rPr>
              <a:t>in blood vessels and </a:t>
            </a:r>
            <a:r>
              <a:rPr lang="en-US" sz="2400" dirty="0" smtClean="0">
                <a:latin typeface="Andalus" pitchFamily="18" charset="-78"/>
                <a:cs typeface="Andalus" pitchFamily="18" charset="-78"/>
              </a:rPr>
              <a:t>fibroblasts</a:t>
            </a:r>
          </a:p>
          <a:p>
            <a:r>
              <a:rPr lang="en-US" sz="2400" dirty="0">
                <a:latin typeface="Andalus" pitchFamily="18" charset="-78"/>
                <a:cs typeface="Andalus" pitchFamily="18" charset="-78"/>
              </a:rPr>
              <a:t>The soft callus acts as a temporary scaffold, stabilizing the fracture and allowing for the subsequent deposition of bone </a:t>
            </a:r>
            <a:r>
              <a:rPr lang="en-US" sz="2400" dirty="0" smtClean="0">
                <a:latin typeface="Andalus" pitchFamily="18" charset="-78"/>
                <a:cs typeface="Andalus" pitchFamily="18" charset="-78"/>
              </a:rPr>
              <a:t>tissue</a:t>
            </a:r>
          </a:p>
          <a:p>
            <a:r>
              <a:rPr lang="en-US" sz="2400" dirty="0">
                <a:latin typeface="Andalus" pitchFamily="18" charset="-78"/>
                <a:cs typeface="Andalus" pitchFamily="18" charset="-78"/>
              </a:rPr>
              <a:t>The soft callus stage typically lasts for a few weeks.</a:t>
            </a:r>
          </a:p>
        </p:txBody>
      </p:sp>
    </p:spTree>
    <p:extLst>
      <p:ext uri="{BB962C8B-B14F-4D97-AF65-F5344CB8AC3E}">
        <p14:creationId xmlns:p14="http://schemas.microsoft.com/office/powerpoint/2010/main" val="34961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143000"/>
          </a:xfrm>
        </p:spPr>
        <p:txBody>
          <a:bodyPr>
            <a:noAutofit/>
          </a:bodyPr>
          <a:lstStyle/>
          <a:p>
            <a:r>
              <a:rPr lang="en-US" sz="2800" b="1" dirty="0">
                <a:latin typeface="Andalus" pitchFamily="18" charset="-78"/>
                <a:cs typeface="Andalus" pitchFamily="18" charset="-78"/>
              </a:rPr>
              <a:t>Hard Callus Formation and Endochondral Ossification:</a:t>
            </a:r>
            <a:br>
              <a:rPr lang="en-US" sz="2800" b="1" dirty="0">
                <a:latin typeface="Andalus" pitchFamily="18" charset="-78"/>
                <a:cs typeface="Andalus" pitchFamily="18" charset="-78"/>
              </a:rPr>
            </a:br>
            <a:endParaRPr lang="en-US" sz="2800" b="1"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a:bodyPr>
          <a:lstStyle/>
          <a:p>
            <a:r>
              <a:rPr lang="en-US" sz="2400" dirty="0">
                <a:latin typeface="Andalus" pitchFamily="18" charset="-78"/>
                <a:cs typeface="Andalus" pitchFamily="18" charset="-78"/>
              </a:rPr>
              <a:t>Osteoblasts, which are responsible for bone formation, invade the soft callus and deposit new bone tissue. The soft callus gradually undergoes mineralization and transforms into a hard callus, composed of woven, immature bone. This process, known as endochondral ossification, involves the transformation of cartilage into bone. The hard callus provides structural stability and gradually bridges the fracture gap. This stage can last several months, depending on the severity and location of the fracture.</a:t>
            </a:r>
          </a:p>
        </p:txBody>
      </p:sp>
    </p:spTree>
    <p:extLst>
      <p:ext uri="{BB962C8B-B14F-4D97-AF65-F5344CB8AC3E}">
        <p14:creationId xmlns:p14="http://schemas.microsoft.com/office/powerpoint/2010/main" val="107905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66800"/>
            <a:ext cx="8229600" cy="533400"/>
          </a:xfrm>
        </p:spPr>
        <p:txBody>
          <a:bodyPr>
            <a:noAutofit/>
          </a:bodyPr>
          <a:lstStyle/>
          <a:p>
            <a:r>
              <a:rPr lang="en-US" sz="3600" b="1" dirty="0">
                <a:latin typeface="Andalus" pitchFamily="18" charset="-78"/>
                <a:cs typeface="Andalus" pitchFamily="18" charset="-78"/>
              </a:rPr>
              <a:t>Remodeling Phase:</a:t>
            </a:r>
            <a:br>
              <a:rPr lang="en-US" sz="3600" b="1" dirty="0">
                <a:latin typeface="Andalus" pitchFamily="18" charset="-78"/>
                <a:cs typeface="Andalus" pitchFamily="18" charset="-78"/>
              </a:rPr>
            </a:br>
            <a:endParaRPr lang="en-US" sz="36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990600"/>
            <a:ext cx="8229600" cy="5334000"/>
          </a:xfrm>
        </p:spPr>
        <p:txBody>
          <a:bodyPr/>
          <a:lstStyle/>
          <a:p>
            <a:r>
              <a:rPr lang="en-US" sz="2400" dirty="0">
                <a:latin typeface="Andalus" pitchFamily="18" charset="-78"/>
                <a:cs typeface="Andalus" pitchFamily="18" charset="-78"/>
              </a:rPr>
              <a:t>The remodeling phase is the final stage of bone healing, where the newly formed woven bone is reshaped into its mature and mechanically sound structure. Osteoclasts (another type of specialized bone cell) resorb excess bone. Simultaneously, osteoblasts deposit new bone tissue in a process called bone modeling. The remodeling process can take several years, during which the bone gradually adapts to its mechanical demands.</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413573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001000" cy="780288"/>
          </a:xfrm>
        </p:spPr>
        <p:txBody>
          <a:bodyPr>
            <a:normAutofit fontScale="90000"/>
          </a:bodyPr>
          <a:lstStyle/>
          <a:p>
            <a:r>
              <a:rPr lang="en-US" b="1" dirty="0" smtClean="0">
                <a:solidFill>
                  <a:schemeClr val="tx1"/>
                </a:solidFill>
                <a:latin typeface="Andalus" pitchFamily="18" charset="-78"/>
                <a:cs typeface="Andalus" pitchFamily="18" charset="-78"/>
              </a:rPr>
              <a:t>Treatment of fracture</a:t>
            </a:r>
            <a:endParaRPr lang="en-US" b="1" dirty="0">
              <a:solidFill>
                <a:schemeClr val="tx1"/>
              </a:solidFill>
              <a:latin typeface="Andalus" pitchFamily="18" charset="-78"/>
              <a:cs typeface="Andalus" pitchFamily="18" charset="-78"/>
            </a:endParaRPr>
          </a:p>
        </p:txBody>
      </p:sp>
      <p:sp>
        <p:nvSpPr>
          <p:cNvPr id="3" name="عنصر نائب للمحتوى 2"/>
          <p:cNvSpPr>
            <a:spLocks noGrp="1"/>
          </p:cNvSpPr>
          <p:nvPr>
            <p:ph idx="1"/>
          </p:nvPr>
        </p:nvSpPr>
        <p:spPr>
          <a:xfrm>
            <a:off x="304800" y="990600"/>
            <a:ext cx="8382000" cy="5562600"/>
          </a:xfrm>
        </p:spPr>
        <p:txBody>
          <a:bodyPr>
            <a:normAutofit fontScale="92500" lnSpcReduction="10000"/>
          </a:bodyPr>
          <a:lstStyle/>
          <a:p>
            <a:r>
              <a:rPr lang="en-US" b="1" u="sng" dirty="0" smtClean="0"/>
              <a:t>Fracture treatment include </a:t>
            </a:r>
            <a:r>
              <a:rPr lang="en-US" dirty="0" smtClean="0"/>
              <a:t>:-</a:t>
            </a:r>
          </a:p>
          <a:p>
            <a:r>
              <a:rPr lang="en-US" b="1" dirty="0" smtClean="0"/>
              <a:t>First </a:t>
            </a:r>
            <a:r>
              <a:rPr lang="en-US" b="1" dirty="0"/>
              <a:t>aid </a:t>
            </a:r>
            <a:endParaRPr lang="en-US" b="1" dirty="0" smtClean="0"/>
          </a:p>
          <a:p>
            <a:r>
              <a:rPr lang="en-US" b="1" dirty="0" smtClean="0"/>
              <a:t>Fracture reduction</a:t>
            </a:r>
          </a:p>
          <a:p>
            <a:r>
              <a:rPr lang="en-US" b="1" dirty="0" smtClean="0"/>
              <a:t>Fracture fixation </a:t>
            </a:r>
          </a:p>
          <a:p>
            <a:r>
              <a:rPr lang="en-US" dirty="0" smtClean="0"/>
              <a:t>Giving antibiotics to  prevent secondary bacterial infections (using broad spectrum like Ceftriaxone ) and giving rest to the animal  and restrict their movement </a:t>
            </a:r>
          </a:p>
          <a:p>
            <a:r>
              <a:rPr lang="en-US" b="1" dirty="0"/>
              <a:t>X-ray is use </a:t>
            </a:r>
            <a:r>
              <a:rPr lang="en-US" b="1" dirty="0" smtClean="0"/>
              <a:t>before fracture treatment for </a:t>
            </a:r>
            <a:r>
              <a:rPr lang="en-US" b="1" dirty="0"/>
              <a:t>the following aims :-</a:t>
            </a:r>
          </a:p>
          <a:p>
            <a:r>
              <a:rPr lang="en-US" dirty="0"/>
              <a:t>To diagnose the fracture</a:t>
            </a:r>
          </a:p>
          <a:p>
            <a:r>
              <a:rPr lang="en-US" dirty="0"/>
              <a:t>To determine fracture location </a:t>
            </a:r>
          </a:p>
          <a:p>
            <a:r>
              <a:rPr lang="en-US" dirty="0"/>
              <a:t>To determined fracture type</a:t>
            </a:r>
          </a:p>
          <a:p>
            <a:r>
              <a:rPr lang="en-US" dirty="0"/>
              <a:t>To determine the technique(method ) used for  fracture treatment </a:t>
            </a:r>
          </a:p>
          <a:p>
            <a:endParaRPr lang="en-US" dirty="0"/>
          </a:p>
          <a:p>
            <a:endParaRPr lang="en-US" dirty="0"/>
          </a:p>
        </p:txBody>
      </p:sp>
    </p:spTree>
    <p:extLst>
      <p:ext uri="{BB962C8B-B14F-4D97-AF65-F5344CB8AC3E}">
        <p14:creationId xmlns:p14="http://schemas.microsoft.com/office/powerpoint/2010/main" val="158349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19200"/>
            <a:ext cx="8229600" cy="627888"/>
          </a:xfrm>
        </p:spPr>
        <p:txBody>
          <a:bodyPr>
            <a:normAutofit fontScale="90000"/>
          </a:bodyPr>
          <a:lstStyle/>
          <a:p>
            <a:r>
              <a:rPr lang="en-US" b="1" dirty="0">
                <a:solidFill>
                  <a:schemeClr val="tx1"/>
                </a:solidFill>
                <a:latin typeface="Andalus" pitchFamily="18" charset="-78"/>
                <a:cs typeface="Andalus" pitchFamily="18" charset="-78"/>
              </a:rPr>
              <a:t>First aid </a:t>
            </a:r>
            <a:br>
              <a:rPr lang="en-US" b="1" dirty="0">
                <a:solidFill>
                  <a:schemeClr val="tx1"/>
                </a:solidFill>
                <a:latin typeface="Andalus" pitchFamily="18" charset="-78"/>
                <a:cs typeface="Andalus" pitchFamily="18" charset="-78"/>
              </a:rPr>
            </a:br>
            <a:endParaRPr lang="en-US" b="1" dirty="0">
              <a:solidFill>
                <a:schemeClr val="tx1"/>
              </a:solidFill>
              <a:latin typeface="Andalus" pitchFamily="18" charset="-78"/>
              <a:cs typeface="Andalus" pitchFamily="18" charset="-78"/>
            </a:endParaRPr>
          </a:p>
        </p:txBody>
      </p:sp>
      <p:sp>
        <p:nvSpPr>
          <p:cNvPr id="3" name="عنصر نائب للمحتوى 2"/>
          <p:cNvSpPr>
            <a:spLocks noGrp="1"/>
          </p:cNvSpPr>
          <p:nvPr>
            <p:ph idx="1"/>
          </p:nvPr>
        </p:nvSpPr>
        <p:spPr>
          <a:xfrm>
            <a:off x="228600" y="1219200"/>
            <a:ext cx="8458200" cy="5410200"/>
          </a:xfrm>
        </p:spPr>
        <p:txBody>
          <a:bodyPr/>
          <a:lstStyle/>
          <a:p>
            <a:r>
              <a:rPr lang="en-US" dirty="0" smtClean="0">
                <a:latin typeface="Andalus" pitchFamily="18" charset="-78"/>
                <a:cs typeface="Andalus" pitchFamily="18" charset="-78"/>
              </a:rPr>
              <a:t>First aid include :-</a:t>
            </a:r>
          </a:p>
          <a:p>
            <a:pPr>
              <a:buFont typeface="Wingdings" pitchFamily="2" charset="2"/>
              <a:buChar char="§"/>
            </a:pPr>
            <a:r>
              <a:rPr lang="en-US" dirty="0" smtClean="0">
                <a:latin typeface="Andalus" pitchFamily="18" charset="-78"/>
                <a:cs typeface="Andalus" pitchFamily="18" charset="-78"/>
              </a:rPr>
              <a:t>Stop of bleeding if present to prevent blood loss which can be lead to shock (hypovolemic shock ) and animal death .</a:t>
            </a:r>
          </a:p>
          <a:p>
            <a:pPr>
              <a:buFont typeface="Wingdings" pitchFamily="2" charset="2"/>
              <a:buChar char="§"/>
            </a:pPr>
            <a:r>
              <a:rPr lang="en-US" dirty="0" smtClean="0">
                <a:latin typeface="Andalus" pitchFamily="18" charset="-78"/>
                <a:cs typeface="Andalus" pitchFamily="18" charset="-78"/>
              </a:rPr>
              <a:t>Fluid therapy </a:t>
            </a:r>
          </a:p>
          <a:p>
            <a:pPr>
              <a:buFont typeface="Wingdings" pitchFamily="2" charset="2"/>
              <a:buChar char="§"/>
            </a:pPr>
            <a:r>
              <a:rPr lang="en-US" dirty="0" smtClean="0">
                <a:latin typeface="Andalus" pitchFamily="18" charset="-78"/>
                <a:cs typeface="Andalus" pitchFamily="18" charset="-78"/>
              </a:rPr>
              <a:t>Using of temporary splint like coaptation splint </a:t>
            </a:r>
          </a:p>
        </p:txBody>
      </p:sp>
    </p:spTree>
    <p:extLst>
      <p:ext uri="{BB962C8B-B14F-4D97-AF65-F5344CB8AC3E}">
        <p14:creationId xmlns:p14="http://schemas.microsoft.com/office/powerpoint/2010/main" val="369530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0"/>
            <a:ext cx="8229600" cy="685800"/>
          </a:xfrm>
        </p:spPr>
        <p:txBody>
          <a:bodyPr>
            <a:normAutofit/>
          </a:bodyPr>
          <a:lstStyle/>
          <a:p>
            <a:r>
              <a:rPr lang="en-US" sz="3600" b="1" dirty="0" smtClean="0">
                <a:latin typeface="Andalus" pitchFamily="18" charset="-78"/>
                <a:cs typeface="Andalus" pitchFamily="18" charset="-78"/>
              </a:rPr>
              <a:t>Fracture reduction </a:t>
            </a:r>
            <a:endParaRPr lang="en-US" sz="3600" b="1" dirty="0">
              <a:latin typeface="Andalus" pitchFamily="18" charset="-78"/>
              <a:cs typeface="Andalus" pitchFamily="18" charset="-78"/>
            </a:endParaRPr>
          </a:p>
        </p:txBody>
      </p:sp>
      <p:sp>
        <p:nvSpPr>
          <p:cNvPr id="3" name="عنصر نائب للمحتوى 2"/>
          <p:cNvSpPr>
            <a:spLocks noGrp="1"/>
          </p:cNvSpPr>
          <p:nvPr>
            <p:ph idx="1"/>
          </p:nvPr>
        </p:nvSpPr>
        <p:spPr>
          <a:xfrm>
            <a:off x="152400" y="838200"/>
            <a:ext cx="8763000" cy="5486400"/>
          </a:xfrm>
        </p:spPr>
        <p:txBody>
          <a:bodyPr/>
          <a:lstStyle/>
          <a:p>
            <a:r>
              <a:rPr lang="en-US" b="1" dirty="0"/>
              <a:t>Reduction</a:t>
            </a:r>
            <a:r>
              <a:rPr lang="en-US" dirty="0"/>
              <a:t> </a:t>
            </a:r>
            <a:r>
              <a:rPr lang="en-US" sz="2400" dirty="0" err="1"/>
              <a:t>Reduction</a:t>
            </a:r>
            <a:r>
              <a:rPr lang="en-US" sz="2400" dirty="0"/>
              <a:t> of a fracture refers to the process of replacing the fractured segments </a:t>
            </a:r>
            <a:r>
              <a:rPr lang="en-US" sz="2400" dirty="0" smtClean="0"/>
              <a:t>in their </a:t>
            </a:r>
            <a:r>
              <a:rPr lang="en-US" sz="2400" dirty="0"/>
              <a:t>original anatomical </a:t>
            </a:r>
            <a:r>
              <a:rPr lang="en-US" sz="2400" dirty="0" smtClean="0"/>
              <a:t>position.</a:t>
            </a:r>
          </a:p>
          <a:p>
            <a:r>
              <a:rPr lang="en-US" sz="2400" dirty="0" smtClean="0"/>
              <a:t>Fracture reduction is used only in complete fracture </a:t>
            </a:r>
          </a:p>
          <a:p>
            <a:r>
              <a:rPr lang="en-US" sz="2400" dirty="0" smtClean="0"/>
              <a:t>There are tow types of fracture reduction (open and closed reduction )</a:t>
            </a:r>
          </a:p>
          <a:p>
            <a:r>
              <a:rPr lang="en-US" sz="2400" b="1" dirty="0"/>
              <a:t>Open fracture reduction </a:t>
            </a:r>
            <a:r>
              <a:rPr lang="en-US" sz="2400" dirty="0"/>
              <a:t>is manual reduction of fracture ends to its normal position by surgical operation </a:t>
            </a:r>
            <a:endParaRPr lang="en-US" sz="24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77" r="31526"/>
          <a:stretch/>
        </p:blipFill>
        <p:spPr bwMode="auto">
          <a:xfrm>
            <a:off x="6096000" y="4297972"/>
            <a:ext cx="1207694" cy="23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97973"/>
            <a:ext cx="3829050" cy="232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20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0"/>
            <a:ext cx="8229600" cy="685800"/>
          </a:xfrm>
        </p:spPr>
        <p:txBody>
          <a:bodyPr>
            <a:normAutofit/>
          </a:bodyPr>
          <a:lstStyle/>
          <a:p>
            <a:r>
              <a:rPr lang="en-US" sz="3600" b="1" dirty="0">
                <a:solidFill>
                  <a:schemeClr val="tx1"/>
                </a:solidFill>
                <a:latin typeface="Andalus" pitchFamily="18" charset="-78"/>
                <a:cs typeface="Andalus" pitchFamily="18" charset="-78"/>
              </a:rPr>
              <a:t>Fracture reduction </a:t>
            </a:r>
          </a:p>
        </p:txBody>
      </p:sp>
      <p:sp>
        <p:nvSpPr>
          <p:cNvPr id="3" name="عنصر نائب للمحتوى 2"/>
          <p:cNvSpPr>
            <a:spLocks noGrp="1"/>
          </p:cNvSpPr>
          <p:nvPr>
            <p:ph idx="1"/>
          </p:nvPr>
        </p:nvSpPr>
        <p:spPr>
          <a:xfrm>
            <a:off x="228600" y="838200"/>
            <a:ext cx="8458200" cy="5486400"/>
          </a:xfrm>
        </p:spPr>
        <p:txBody>
          <a:bodyPr/>
          <a:lstStyle/>
          <a:p>
            <a:r>
              <a:rPr lang="en-US" sz="2400" b="1" dirty="0"/>
              <a:t>Closed fracture reduction </a:t>
            </a:r>
            <a:r>
              <a:rPr lang="en-US" sz="2400" b="1" dirty="0" smtClean="0"/>
              <a:t>:- </a:t>
            </a:r>
            <a:r>
              <a:rPr lang="en-US" sz="2400" dirty="0" smtClean="0"/>
              <a:t>can be done by using</a:t>
            </a:r>
          </a:p>
          <a:p>
            <a:endParaRPr lang="en-US" sz="2400" dirty="0" smtClean="0"/>
          </a:p>
          <a:p>
            <a:r>
              <a:rPr lang="en-US" sz="2400" dirty="0" smtClean="0"/>
              <a:t>Traction </a:t>
            </a:r>
            <a:r>
              <a:rPr lang="en-US" sz="2400" dirty="0"/>
              <a:t>and manipulation of the </a:t>
            </a:r>
            <a:r>
              <a:rPr lang="en-US" sz="2400" dirty="0" smtClean="0"/>
              <a:t>bone fragments.</a:t>
            </a:r>
          </a:p>
          <a:p>
            <a:endParaRPr lang="en-US" sz="2400" dirty="0" smtClean="0"/>
          </a:p>
          <a:p>
            <a:r>
              <a:rPr lang="en-US" sz="2400" dirty="0" smtClean="0"/>
              <a:t> Traction </a:t>
            </a:r>
            <a:r>
              <a:rPr lang="en-US" sz="2400" dirty="0"/>
              <a:t>can be obtained by </a:t>
            </a:r>
            <a:r>
              <a:rPr lang="en-US" sz="2400" b="1" dirty="0"/>
              <a:t>manual force </a:t>
            </a:r>
            <a:r>
              <a:rPr lang="en-US" sz="2400" dirty="0" smtClean="0"/>
              <a:t>or </a:t>
            </a:r>
            <a:r>
              <a:rPr lang="en-US" sz="2400" b="1" dirty="0"/>
              <a:t>by </a:t>
            </a:r>
            <a:r>
              <a:rPr lang="en-US" sz="2400" b="1" dirty="0" smtClean="0"/>
              <a:t>gravity</a:t>
            </a:r>
          </a:p>
          <a:p>
            <a:pPr marL="0" indent="0">
              <a:buNone/>
            </a:pPr>
            <a:endParaRPr lang="en-US" sz="2400" b="1" dirty="0" smtClean="0"/>
          </a:p>
          <a:p>
            <a:r>
              <a:rPr lang="en-US" sz="2400" dirty="0"/>
              <a:t>The Gordon extender is a useful method of </a:t>
            </a:r>
            <a:r>
              <a:rPr lang="en-US" sz="2400" dirty="0" smtClean="0"/>
              <a:t>producing traction</a:t>
            </a:r>
            <a:r>
              <a:rPr lang="en-US" sz="2400" dirty="0"/>
              <a:t>.</a:t>
            </a:r>
          </a:p>
          <a:p>
            <a:r>
              <a:rPr lang="en-US" sz="2400" dirty="0" smtClean="0"/>
              <a:t> </a:t>
            </a:r>
            <a:r>
              <a:rPr lang="en-US" sz="2400" dirty="0"/>
              <a:t>In skeletal traction, sterile pins or ice tong–like devices are attached to </a:t>
            </a:r>
            <a:r>
              <a:rPr lang="en-US" sz="2400" dirty="0" smtClean="0"/>
              <a:t>the</a:t>
            </a:r>
            <a:r>
              <a:rPr lang="ar-SA" sz="2400" dirty="0" smtClean="0"/>
              <a:t> </a:t>
            </a:r>
            <a:r>
              <a:rPr lang="en-US" sz="2400" dirty="0" smtClean="0"/>
              <a:t>distal </a:t>
            </a:r>
            <a:r>
              <a:rPr lang="en-US" sz="2400" dirty="0"/>
              <a:t>fragment and traction is exerted on the device</a:t>
            </a:r>
          </a:p>
          <a:p>
            <a:endParaRPr lang="en-US" dirty="0"/>
          </a:p>
        </p:txBody>
      </p:sp>
    </p:spTree>
    <p:extLst>
      <p:ext uri="{BB962C8B-B14F-4D97-AF65-F5344CB8AC3E}">
        <p14:creationId xmlns:p14="http://schemas.microsoft.com/office/powerpoint/2010/main" val="149598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76200"/>
            <a:ext cx="8229600" cy="685800"/>
          </a:xfrm>
        </p:spPr>
        <p:txBody>
          <a:bodyPr>
            <a:normAutofit/>
          </a:bodyPr>
          <a:lstStyle/>
          <a:p>
            <a:r>
              <a:rPr lang="en-US" sz="3200" b="1" dirty="0" smtClean="0">
                <a:latin typeface="Andalus" pitchFamily="18" charset="-78"/>
                <a:cs typeface="Andalus" pitchFamily="18" charset="-78"/>
              </a:rPr>
              <a:t>Fracture fixation </a:t>
            </a:r>
            <a:endParaRPr lang="en-US" sz="32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762000"/>
            <a:ext cx="8382000" cy="5791200"/>
          </a:xfrm>
        </p:spPr>
        <p:txBody>
          <a:bodyPr>
            <a:normAutofit/>
          </a:bodyPr>
          <a:lstStyle/>
          <a:p>
            <a:r>
              <a:rPr lang="en-US" sz="2400" dirty="0">
                <a:latin typeface="Andalus" pitchFamily="18" charset="-78"/>
                <a:cs typeface="Andalus" pitchFamily="18" charset="-78"/>
              </a:rPr>
              <a:t>The </a:t>
            </a:r>
            <a:r>
              <a:rPr lang="en-US" sz="2400" dirty="0" smtClean="0">
                <a:latin typeface="Andalus" pitchFamily="18" charset="-78"/>
                <a:cs typeface="Andalus" pitchFamily="18" charset="-78"/>
              </a:rPr>
              <a:t>objectives of fixation  </a:t>
            </a:r>
            <a:r>
              <a:rPr lang="en-US" sz="2400" dirty="0">
                <a:latin typeface="Andalus" pitchFamily="18" charset="-78"/>
                <a:cs typeface="Andalus" pitchFamily="18" charset="-78"/>
              </a:rPr>
              <a:t>are to stabilize </a:t>
            </a:r>
            <a:r>
              <a:rPr lang="en-US" sz="2400" dirty="0" smtClean="0">
                <a:latin typeface="Andalus" pitchFamily="18" charset="-78"/>
                <a:cs typeface="Andalus" pitchFamily="18" charset="-78"/>
              </a:rPr>
              <a:t>the</a:t>
            </a:r>
            <a:r>
              <a:rPr lang="ar-SA" sz="2400" dirty="0" smtClean="0">
                <a:latin typeface="Andalus" pitchFamily="18" charset="-78"/>
                <a:cs typeface="Andalus" pitchFamily="18" charset="-78"/>
              </a:rPr>
              <a:t> </a:t>
            </a:r>
            <a:r>
              <a:rPr lang="en-US" sz="2400" dirty="0" smtClean="0">
                <a:latin typeface="Andalus" pitchFamily="18" charset="-78"/>
                <a:cs typeface="Andalus" pitchFamily="18" charset="-78"/>
              </a:rPr>
              <a:t>fragments </a:t>
            </a:r>
            <a:r>
              <a:rPr lang="en-US" sz="2400" dirty="0">
                <a:latin typeface="Andalus" pitchFamily="18" charset="-78"/>
                <a:cs typeface="Andalus" pitchFamily="18" charset="-78"/>
              </a:rPr>
              <a:t>and to prevent displacement, angulation, and </a:t>
            </a:r>
            <a:r>
              <a:rPr lang="en-US" sz="2400" dirty="0" smtClean="0">
                <a:latin typeface="Andalus" pitchFamily="18" charset="-78"/>
                <a:cs typeface="Andalus" pitchFamily="18" charset="-78"/>
              </a:rPr>
              <a:t>rotation</a:t>
            </a:r>
            <a:endParaRPr lang="ar-SA" sz="2400" dirty="0" smtClean="0">
              <a:latin typeface="Andalus" pitchFamily="18" charset="-78"/>
              <a:cs typeface="Andalus" pitchFamily="18" charset="-78"/>
            </a:endParaRPr>
          </a:p>
          <a:p>
            <a:r>
              <a:rPr lang="en-US" sz="2400" dirty="0" smtClean="0">
                <a:latin typeface="Andalus" pitchFamily="18" charset="-78"/>
                <a:cs typeface="Andalus" pitchFamily="18" charset="-78"/>
              </a:rPr>
              <a:t>Fracture fixation is by splint </a:t>
            </a:r>
          </a:p>
          <a:p>
            <a:r>
              <a:rPr lang="en-US" sz="2400" b="1" dirty="0">
                <a:latin typeface="Andalus" pitchFamily="18" charset="-78"/>
                <a:cs typeface="Andalus" pitchFamily="18" charset="-78"/>
              </a:rPr>
              <a:t>The methods of fixation may be classified as follows:</a:t>
            </a:r>
          </a:p>
          <a:p>
            <a:r>
              <a:rPr lang="en-US" sz="2400" dirty="0">
                <a:latin typeface="Andalus" pitchFamily="18" charset="-78"/>
                <a:cs typeface="Andalus" pitchFamily="18" charset="-78"/>
              </a:rPr>
              <a:t>1. Limb </a:t>
            </a:r>
            <a:r>
              <a:rPr lang="en-US" sz="2400" dirty="0" err="1">
                <a:latin typeface="Andalus" pitchFamily="18" charset="-78"/>
                <a:cs typeface="Andalus" pitchFamily="18" charset="-78"/>
              </a:rPr>
              <a:t>splintage</a:t>
            </a:r>
            <a:r>
              <a:rPr lang="en-US" sz="2400" dirty="0">
                <a:latin typeface="Andalus" pitchFamily="18" charset="-78"/>
                <a:cs typeface="Andalus" pitchFamily="18" charset="-78"/>
              </a:rPr>
              <a:t> (coaptation splints, casts, modified Thomas splint)</a:t>
            </a:r>
          </a:p>
          <a:p>
            <a:r>
              <a:rPr lang="en-US" sz="2400" dirty="0">
                <a:latin typeface="Andalus" pitchFamily="18" charset="-78"/>
                <a:cs typeface="Andalus" pitchFamily="18" charset="-78"/>
              </a:rPr>
              <a:t>2. Bone </a:t>
            </a:r>
            <a:r>
              <a:rPr lang="en-US" sz="2400" dirty="0" err="1">
                <a:latin typeface="Andalus" pitchFamily="18" charset="-78"/>
                <a:cs typeface="Andalus" pitchFamily="18" charset="-78"/>
              </a:rPr>
              <a:t>splintage</a:t>
            </a:r>
            <a:r>
              <a:rPr lang="en-US" sz="2400" dirty="0">
                <a:latin typeface="Andalus" pitchFamily="18" charset="-78"/>
                <a:cs typeface="Andalus" pitchFamily="18" charset="-78"/>
              </a:rPr>
              <a:t> (intramedullary pin, external skeletal fixator, bone plate)</a:t>
            </a:r>
          </a:p>
          <a:p>
            <a:r>
              <a:rPr lang="en-US" sz="2400" dirty="0">
                <a:latin typeface="Andalus" pitchFamily="18" charset="-78"/>
                <a:cs typeface="Andalus" pitchFamily="18" charset="-78"/>
              </a:rPr>
              <a:t>3. Compression (lag screw, </a:t>
            </a:r>
            <a:r>
              <a:rPr lang="en-US" sz="2400" dirty="0" err="1">
                <a:latin typeface="Andalus" pitchFamily="18" charset="-78"/>
                <a:cs typeface="Andalus" pitchFamily="18" charset="-78"/>
              </a:rPr>
              <a:t>cerclage</a:t>
            </a:r>
            <a:r>
              <a:rPr lang="en-US" sz="2400" dirty="0">
                <a:latin typeface="Andalus" pitchFamily="18" charset="-78"/>
                <a:cs typeface="Andalus" pitchFamily="18" charset="-78"/>
              </a:rPr>
              <a:t>/</a:t>
            </a:r>
            <a:r>
              <a:rPr lang="en-US" sz="2400" dirty="0" err="1">
                <a:latin typeface="Andalus" pitchFamily="18" charset="-78"/>
                <a:cs typeface="Andalus" pitchFamily="18" charset="-78"/>
              </a:rPr>
              <a:t>interfragmentary</a:t>
            </a:r>
            <a:r>
              <a:rPr lang="en-US" sz="2400" dirty="0">
                <a:latin typeface="Andalus" pitchFamily="18" charset="-78"/>
                <a:cs typeface="Andalus" pitchFamily="18" charset="-78"/>
              </a:rPr>
              <a:t> wire, tension band </a:t>
            </a:r>
            <a:r>
              <a:rPr lang="en-US" sz="2400" dirty="0" smtClean="0">
                <a:latin typeface="Andalus" pitchFamily="18" charset="-78"/>
                <a:cs typeface="Andalus" pitchFamily="18" charset="-78"/>
              </a:rPr>
              <a:t>wire, tension </a:t>
            </a:r>
            <a:r>
              <a:rPr lang="en-US" sz="2400" dirty="0">
                <a:latin typeface="Andalus" pitchFamily="18" charset="-78"/>
                <a:cs typeface="Andalus" pitchFamily="18" charset="-78"/>
              </a:rPr>
              <a:t>band/compression plate)</a:t>
            </a:r>
            <a:endParaRPr lang="en-US" sz="2400" dirty="0" smtClean="0">
              <a:latin typeface="Andalus" pitchFamily="18" charset="-78"/>
              <a:cs typeface="Andalus" pitchFamily="18" charset="-78"/>
            </a:endParaRPr>
          </a:p>
        </p:txBody>
      </p:sp>
    </p:spTree>
    <p:extLst>
      <p:ext uri="{BB962C8B-B14F-4D97-AF65-F5344CB8AC3E}">
        <p14:creationId xmlns:p14="http://schemas.microsoft.com/office/powerpoint/2010/main" val="215353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533400"/>
            <a:ext cx="8458200" cy="6096000"/>
          </a:xfrm>
        </p:spPr>
        <p:txBody>
          <a:bodyPr/>
          <a:lstStyle/>
          <a:p>
            <a:r>
              <a:rPr lang="en-US" dirty="0" smtClean="0"/>
              <a:t>Thomas splint            coaptation                   cast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89126"/>
            <a:ext cx="2933894"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8001"/>
          <a:stretch/>
        </p:blipFill>
        <p:spPr bwMode="auto">
          <a:xfrm>
            <a:off x="228600" y="4016834"/>
            <a:ext cx="3162494" cy="180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489126"/>
            <a:ext cx="2286000" cy="217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20344"/>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234" y="1602246"/>
            <a:ext cx="3002766" cy="199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5034" y="3890479"/>
            <a:ext cx="25781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844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143000"/>
          </a:xfrm>
        </p:spPr>
        <p:txBody>
          <a:bodyPr/>
          <a:lstStyle/>
          <a:p>
            <a:r>
              <a:rPr lang="en-US" dirty="0" smtClean="0">
                <a:latin typeface="Andalus" pitchFamily="18" charset="-78"/>
                <a:cs typeface="Andalus" pitchFamily="18" charset="-78"/>
              </a:rPr>
              <a:t>Definition of fracture </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a:xfrm>
            <a:off x="228600" y="1295400"/>
            <a:ext cx="8534400" cy="5257800"/>
          </a:xfrm>
        </p:spPr>
        <p:txBody>
          <a:bodyPr/>
          <a:lstStyle/>
          <a:p>
            <a:r>
              <a:rPr lang="en-US" sz="2800" dirty="0" smtClean="0">
                <a:latin typeface="Andalus" pitchFamily="18" charset="-78"/>
                <a:cs typeface="Andalus" pitchFamily="18" charset="-78"/>
              </a:rPr>
              <a:t>A fracture is a complete or incomplete break in the continuity of bone or cartilage</a:t>
            </a:r>
          </a:p>
          <a:p>
            <a:r>
              <a:rPr lang="en-US" sz="2800" b="1" u="sng" dirty="0" smtClean="0">
                <a:latin typeface="Andalus" pitchFamily="18" charset="-78"/>
                <a:cs typeface="Andalus" pitchFamily="18" charset="-78"/>
              </a:rPr>
              <a:t>Classification of fractures </a:t>
            </a:r>
          </a:p>
          <a:p>
            <a:r>
              <a:rPr lang="en-US" sz="2800" dirty="0" smtClean="0">
                <a:latin typeface="Andalus" pitchFamily="18" charset="-78"/>
                <a:cs typeface="Andalus" pitchFamily="18" charset="-78"/>
              </a:rPr>
              <a:t>Fractures may be classified on many bases include </a:t>
            </a:r>
            <a:r>
              <a:rPr lang="en-US" sz="2800" b="1" dirty="0" smtClean="0">
                <a:latin typeface="Andalus" pitchFamily="18" charset="-78"/>
                <a:cs typeface="Andalus" pitchFamily="18" charset="-78"/>
              </a:rPr>
              <a:t>causal factors</a:t>
            </a: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presence of a communicating external wound</a:t>
            </a: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location</a:t>
            </a: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morphology</a:t>
            </a: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and severity of the fracture</a:t>
            </a: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and stability of the fracture after axial reduction of the fragments</a:t>
            </a:r>
          </a:p>
          <a:p>
            <a:endParaRPr lang="en-US" b="1"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99433"/>
            <a:ext cx="3352800" cy="187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06360"/>
            <a:ext cx="3084099" cy="220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429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85800"/>
            <a:ext cx="8458200" cy="5943600"/>
          </a:xfrm>
        </p:spPr>
        <p:txBody>
          <a:bodyPr>
            <a:normAutofit/>
          </a:bodyPr>
          <a:lstStyle/>
          <a:p>
            <a:pPr marL="0" indent="0">
              <a:buNone/>
            </a:pPr>
            <a:r>
              <a:rPr lang="en-US" sz="1800" dirty="0" smtClean="0"/>
              <a:t>Intramedullary pin                   External skeletal </a:t>
            </a:r>
            <a:r>
              <a:rPr lang="en-US" sz="1800" dirty="0"/>
              <a:t>fixator        </a:t>
            </a:r>
            <a:r>
              <a:rPr lang="en-US" sz="1800" dirty="0" smtClean="0"/>
              <a:t>         Bone </a:t>
            </a:r>
            <a:r>
              <a:rPr lang="en-US" sz="1800" dirty="0"/>
              <a:t>plate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2327564" cy="154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75"/>
          <a:stretch/>
        </p:blipFill>
        <p:spPr bwMode="auto">
          <a:xfrm>
            <a:off x="497685" y="3200400"/>
            <a:ext cx="2287079" cy="246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33055"/>
            <a:ext cx="2131847" cy="22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160" y="3581400"/>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219200"/>
            <a:ext cx="19240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886200"/>
            <a:ext cx="19240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3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382000" cy="6248400"/>
          </a:xfrm>
        </p:spPr>
        <p:txBody>
          <a:bodyPr>
            <a:normAutofit/>
          </a:bodyPr>
          <a:lstStyle/>
          <a:p>
            <a:r>
              <a:rPr lang="en-US" sz="2000" dirty="0" smtClean="0"/>
              <a:t>Leg </a:t>
            </a:r>
            <a:r>
              <a:rPr lang="en-US" sz="2000" dirty="0"/>
              <a:t>screw </a:t>
            </a:r>
            <a:r>
              <a:rPr lang="en-US" sz="2000" dirty="0" smtClean="0"/>
              <a:t>                </a:t>
            </a:r>
            <a:r>
              <a:rPr lang="en-US" sz="2000" dirty="0" err="1" smtClean="0"/>
              <a:t>cerclage</a:t>
            </a:r>
            <a:r>
              <a:rPr lang="en-US" sz="2000" dirty="0" smtClean="0"/>
              <a:t>/</a:t>
            </a:r>
            <a:r>
              <a:rPr lang="en-US" sz="2000" dirty="0" err="1" smtClean="0"/>
              <a:t>interfragmentary</a:t>
            </a:r>
            <a:r>
              <a:rPr lang="en-US" sz="2000" dirty="0" smtClean="0"/>
              <a:t> wire</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49902"/>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886200"/>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143000"/>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456" y="4419600"/>
            <a:ext cx="2177344" cy="167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19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0"/>
            <a:ext cx="8229600" cy="685800"/>
          </a:xfrm>
        </p:spPr>
        <p:txBody>
          <a:bodyPr>
            <a:normAutofit fontScale="90000"/>
          </a:bodyPr>
          <a:lstStyle/>
          <a:p>
            <a:r>
              <a:rPr lang="en-US" dirty="0" smtClean="0">
                <a:latin typeface="Andalus" pitchFamily="18" charset="-78"/>
                <a:cs typeface="Andalus" pitchFamily="18" charset="-78"/>
              </a:rPr>
              <a:t>1-Causal Factors</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a:xfrm>
            <a:off x="0" y="838200"/>
            <a:ext cx="8686800" cy="5638800"/>
          </a:xfrm>
        </p:spPr>
        <p:txBody>
          <a:bodyPr>
            <a:normAutofit/>
          </a:bodyPr>
          <a:lstStyle/>
          <a:p>
            <a:pPr>
              <a:buFont typeface="Wingdings" pitchFamily="2" charset="2"/>
              <a:buChar char="q"/>
            </a:pPr>
            <a:r>
              <a:rPr lang="en-US" sz="2400" b="1" dirty="0" smtClean="0">
                <a:latin typeface="Andalus" pitchFamily="18" charset="-78"/>
                <a:cs typeface="Andalus" pitchFamily="18" charset="-78"/>
              </a:rPr>
              <a:t>Direct Violence Applied to Bone </a:t>
            </a:r>
            <a:r>
              <a:rPr lang="en-US" sz="2400" dirty="0" smtClean="0">
                <a:latin typeface="Andalus" pitchFamily="18" charset="-78"/>
                <a:cs typeface="Andalus" pitchFamily="18" charset="-78"/>
              </a:rPr>
              <a:t>(car accidents or motorized vehicles)</a:t>
            </a:r>
          </a:p>
          <a:p>
            <a:pPr>
              <a:buFont typeface="Wingdings" pitchFamily="2" charset="2"/>
              <a:buChar char="q"/>
            </a:pPr>
            <a:r>
              <a:rPr lang="en-US" sz="2400" b="1" dirty="0" smtClean="0">
                <a:latin typeface="Andalus" pitchFamily="18" charset="-78"/>
                <a:cs typeface="Andalus" pitchFamily="18" charset="-78"/>
              </a:rPr>
              <a:t>Indirect Violence: </a:t>
            </a:r>
            <a:r>
              <a:rPr lang="en-US" sz="2400" dirty="0" smtClean="0">
                <a:latin typeface="Andalus" pitchFamily="18" charset="-78"/>
                <a:cs typeface="Andalus" pitchFamily="18" charset="-78"/>
              </a:rPr>
              <a:t>The force is transmitted through bone or muscle to a distant point where the fracture occurs (e.g., fracture of femoral neck, avulsion of </a:t>
            </a:r>
            <a:r>
              <a:rPr lang="en-US" sz="2400" dirty="0" err="1" smtClean="0">
                <a:latin typeface="Andalus" pitchFamily="18" charset="-78"/>
                <a:cs typeface="Andalus" pitchFamily="18" charset="-78"/>
              </a:rPr>
              <a:t>tibial</a:t>
            </a:r>
            <a:r>
              <a:rPr lang="en-US" sz="2400" dirty="0">
                <a:latin typeface="Andalus" pitchFamily="18" charset="-78"/>
                <a:cs typeface="Andalus" pitchFamily="18" charset="-78"/>
              </a:rPr>
              <a:t> </a:t>
            </a:r>
            <a:r>
              <a:rPr lang="en-US" sz="2400" dirty="0" smtClean="0">
                <a:latin typeface="Andalus" pitchFamily="18" charset="-78"/>
                <a:cs typeface="Andalus" pitchFamily="18" charset="-78"/>
              </a:rPr>
              <a:t>tubercle, fracture of condyles of the </a:t>
            </a:r>
            <a:r>
              <a:rPr lang="en-US" sz="2400" dirty="0" err="1" smtClean="0">
                <a:latin typeface="Andalus" pitchFamily="18" charset="-78"/>
                <a:cs typeface="Andalus" pitchFamily="18" charset="-78"/>
              </a:rPr>
              <a:t>humerus</a:t>
            </a:r>
            <a:r>
              <a:rPr lang="en-US" sz="2400" dirty="0" smtClean="0">
                <a:latin typeface="Andalus" pitchFamily="18" charset="-78"/>
                <a:cs typeface="Andalus" pitchFamily="18" charset="-78"/>
              </a:rPr>
              <a:t> or femur)</a:t>
            </a:r>
          </a:p>
          <a:p>
            <a:pPr>
              <a:buFont typeface="Wingdings" pitchFamily="2" charset="2"/>
              <a:buChar char="q"/>
            </a:pPr>
            <a:r>
              <a:rPr lang="en-US" sz="2400" b="1" dirty="0" smtClean="0">
                <a:latin typeface="Andalus" pitchFamily="18" charset="-78"/>
                <a:cs typeface="Andalus" pitchFamily="18" charset="-78"/>
              </a:rPr>
              <a:t>Diseases of Bone</a:t>
            </a:r>
            <a:r>
              <a:rPr lang="en-US" sz="2400" dirty="0" smtClean="0">
                <a:latin typeface="Andalus" pitchFamily="18" charset="-78"/>
                <a:cs typeface="Andalus" pitchFamily="18" charset="-78"/>
              </a:rPr>
              <a:t>. Some bone diseases cause bone destruction or weakening to such a degree that trivial trauma may produce a fracture (e.g., bone neoplasms, nutritional disturbances affecting bone).</a:t>
            </a:r>
          </a:p>
          <a:p>
            <a:pPr>
              <a:buFont typeface="Wingdings" pitchFamily="2" charset="2"/>
              <a:buChar char="q"/>
            </a:pPr>
            <a:r>
              <a:rPr lang="en-US" sz="2400" b="1" dirty="0" smtClean="0">
                <a:latin typeface="Andalus" pitchFamily="18" charset="-78"/>
                <a:cs typeface="Andalus" pitchFamily="18" charset="-78"/>
              </a:rPr>
              <a:t>Repeated Stress. </a:t>
            </a:r>
            <a:r>
              <a:rPr lang="en-US" sz="2400" dirty="0" smtClean="0">
                <a:latin typeface="Andalus" pitchFamily="18" charset="-78"/>
                <a:cs typeface="Andalus" pitchFamily="18" charset="-78"/>
              </a:rPr>
              <a:t>Fatigue fractures in small animals are most frequently encountered in bones of the front or rear foot (e.g., metacarpal or metatarsal bones in the racing greyhound).</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4175865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762000"/>
          </a:xfrm>
        </p:spPr>
        <p:txBody>
          <a:bodyPr>
            <a:noAutofit/>
          </a:bodyPr>
          <a:lstStyle/>
          <a:p>
            <a:r>
              <a:rPr lang="en-US" sz="3200" b="1" dirty="0" smtClean="0">
                <a:latin typeface="Andalus" pitchFamily="18" charset="-78"/>
                <a:cs typeface="Andalus" pitchFamily="18" charset="-78"/>
              </a:rPr>
              <a:t>2-Presence of Communicating External Wound</a:t>
            </a:r>
            <a:endParaRPr lang="en-US" sz="3200" b="1" dirty="0">
              <a:latin typeface="Andalus" pitchFamily="18" charset="-78"/>
              <a:cs typeface="Andalus" pitchFamily="18" charset="-78"/>
            </a:endParaRPr>
          </a:p>
        </p:txBody>
      </p:sp>
      <p:sp>
        <p:nvSpPr>
          <p:cNvPr id="3" name="عنصر نائب للمحتوى 2"/>
          <p:cNvSpPr>
            <a:spLocks noGrp="1"/>
          </p:cNvSpPr>
          <p:nvPr>
            <p:ph idx="1"/>
          </p:nvPr>
        </p:nvSpPr>
        <p:spPr>
          <a:xfrm>
            <a:off x="381000" y="914400"/>
            <a:ext cx="8305800" cy="5211763"/>
          </a:xfrm>
        </p:spPr>
        <p:txBody>
          <a:bodyPr>
            <a:normAutofit/>
          </a:bodyPr>
          <a:lstStyle/>
          <a:p>
            <a:pPr>
              <a:buFont typeface="Wingdings" pitchFamily="2" charset="2"/>
              <a:buChar char="q"/>
            </a:pPr>
            <a:r>
              <a:rPr lang="en-US" sz="2400" b="1" dirty="0" smtClean="0">
                <a:latin typeface="Andalus" pitchFamily="18" charset="-78"/>
                <a:cs typeface="Andalus" pitchFamily="18" charset="-78"/>
              </a:rPr>
              <a:t>Closed Fracture.: The</a:t>
            </a:r>
            <a:r>
              <a:rPr lang="en-US" sz="2400" dirty="0" smtClean="0">
                <a:latin typeface="Andalus" pitchFamily="18" charset="-78"/>
                <a:cs typeface="Andalus" pitchFamily="18" charset="-78"/>
              </a:rPr>
              <a:t> fracture does not communicate to the outside (skin is close)</a:t>
            </a:r>
          </a:p>
          <a:p>
            <a:pPr marL="0" indent="0">
              <a:buNone/>
            </a:pPr>
            <a:endParaRPr lang="en-US" sz="2400" dirty="0" smtClean="0">
              <a:latin typeface="Andalus" pitchFamily="18" charset="-78"/>
              <a:cs typeface="Andalus" pitchFamily="18" charset="-78"/>
            </a:endParaRPr>
          </a:p>
          <a:p>
            <a:pPr>
              <a:buFont typeface="Wingdings" pitchFamily="2" charset="2"/>
              <a:buChar char="q"/>
            </a:pPr>
            <a:r>
              <a:rPr lang="en-US" sz="2400" b="1" dirty="0" smtClean="0">
                <a:latin typeface="Andalus" pitchFamily="18" charset="-78"/>
                <a:cs typeface="Andalus" pitchFamily="18" charset="-78"/>
              </a:rPr>
              <a:t>Open Fracture</a:t>
            </a:r>
            <a:r>
              <a:rPr lang="en-US" sz="2400" dirty="0" smtClean="0">
                <a:latin typeface="Andalus" pitchFamily="18" charset="-78"/>
                <a:cs typeface="Andalus" pitchFamily="18" charset="-78"/>
              </a:rPr>
              <a:t>:- The fracture site communicates to the outside. These fractures are contaminated or infected, and healing at best may be complicated and delayed</a:t>
            </a:r>
            <a:endParaRPr lang="en-US" sz="24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60" y="3505200"/>
            <a:ext cx="425386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68700"/>
            <a:ext cx="3148457"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73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6362"/>
            <a:ext cx="8229600" cy="427038"/>
          </a:xfrm>
        </p:spPr>
        <p:txBody>
          <a:bodyPr>
            <a:noAutofit/>
          </a:bodyPr>
          <a:lstStyle/>
          <a:p>
            <a:r>
              <a:rPr lang="en-US" sz="3200" b="1" dirty="0" smtClean="0">
                <a:latin typeface="Andalus" pitchFamily="18" charset="-78"/>
                <a:cs typeface="Andalus" pitchFamily="18" charset="-78"/>
              </a:rPr>
              <a:t>3- Location, Fracture Morphology, and Severity</a:t>
            </a:r>
            <a:endParaRPr lang="en-US" sz="3200" b="1" dirty="0">
              <a:latin typeface="Andalus" pitchFamily="18" charset="-78"/>
              <a:cs typeface="Andalus" pitchFamily="18" charset="-78"/>
            </a:endParaRPr>
          </a:p>
        </p:txBody>
      </p:sp>
      <p:sp>
        <p:nvSpPr>
          <p:cNvPr id="3" name="عنصر نائب للمحتوى 2"/>
          <p:cNvSpPr>
            <a:spLocks noGrp="1"/>
          </p:cNvSpPr>
          <p:nvPr>
            <p:ph idx="1"/>
          </p:nvPr>
        </p:nvSpPr>
        <p:spPr>
          <a:xfrm>
            <a:off x="228600" y="838200"/>
            <a:ext cx="8686800" cy="5562600"/>
          </a:xfrm>
        </p:spPr>
        <p:txBody>
          <a:bodyPr>
            <a:normAutofit/>
          </a:bodyPr>
          <a:lstStyle/>
          <a:p>
            <a:pPr>
              <a:buFont typeface="Wingdings" pitchFamily="2" charset="2"/>
              <a:buChar char="q"/>
            </a:pPr>
            <a:r>
              <a:rPr lang="en-US" sz="2400" b="1" dirty="0" smtClean="0">
                <a:latin typeface="Andalus" pitchFamily="18" charset="-78"/>
                <a:cs typeface="Andalus" pitchFamily="18" charset="-78"/>
              </a:rPr>
              <a:t>Localization of the fracture </a:t>
            </a:r>
            <a:r>
              <a:rPr lang="en-US" sz="2400" dirty="0" smtClean="0">
                <a:latin typeface="Andalus" pitchFamily="18" charset="-78"/>
                <a:cs typeface="Andalus" pitchFamily="18" charset="-78"/>
              </a:rPr>
              <a:t>is provided by numbering each long bone (1, </a:t>
            </a:r>
            <a:r>
              <a:rPr lang="en-US" sz="2400" dirty="0" err="1" smtClean="0">
                <a:latin typeface="Andalus" pitchFamily="18" charset="-78"/>
                <a:cs typeface="Andalus" pitchFamily="18" charset="-78"/>
              </a:rPr>
              <a:t>humerus</a:t>
            </a:r>
            <a:r>
              <a:rPr lang="en-US" sz="2400" dirty="0" smtClean="0">
                <a:latin typeface="Andalus" pitchFamily="18" charset="-78"/>
                <a:cs typeface="Andalus" pitchFamily="18" charset="-78"/>
              </a:rPr>
              <a:t>; 2, radius/ulna; 3, femur; 4, tibia/fibula) and dividing each bone into 1, proximal; 2, shaft; and 3, distal zones</a:t>
            </a:r>
          </a:p>
          <a:p>
            <a:pPr>
              <a:buFont typeface="Wingdings" pitchFamily="2" charset="2"/>
              <a:buChar char="q"/>
            </a:pPr>
            <a:r>
              <a:rPr lang="en-US" sz="2400" b="1" dirty="0" smtClean="0">
                <a:latin typeface="Andalus" pitchFamily="18" charset="-78"/>
                <a:cs typeface="Andalus" pitchFamily="18" charset="-78"/>
              </a:rPr>
              <a:t>Severity of the fracture </a:t>
            </a:r>
            <a:r>
              <a:rPr lang="en-US" sz="2400" dirty="0" smtClean="0">
                <a:latin typeface="Andalus" pitchFamily="18" charset="-78"/>
                <a:cs typeface="Andalus" pitchFamily="18" charset="-78"/>
              </a:rPr>
              <a:t>:- each fracture is typed as A, simple; B, wedge; or C, complex. Each grade is further grouped into</a:t>
            </a:r>
          </a:p>
          <a:p>
            <a:pPr>
              <a:buFont typeface="Wingdings" pitchFamily="2" charset="2"/>
              <a:buChar char="q"/>
            </a:pPr>
            <a:r>
              <a:rPr lang="en-US" sz="2400" dirty="0" smtClean="0">
                <a:latin typeface="Andalus" pitchFamily="18" charset="-78"/>
                <a:cs typeface="Andalus" pitchFamily="18" charset="-78"/>
              </a:rPr>
              <a:t>three degrees of complexity (e.g., A1, A2, A3) depending on the type and extent of bone fragmentation.</a:t>
            </a:r>
          </a:p>
          <a:p>
            <a:pPr>
              <a:buFont typeface="Wingdings" pitchFamily="2" charset="2"/>
              <a:buChar char="q"/>
            </a:pPr>
            <a:r>
              <a:rPr lang="en-US" sz="2400" dirty="0" smtClean="0">
                <a:latin typeface="Andalus" pitchFamily="18" charset="-78"/>
                <a:cs typeface="Andalus" pitchFamily="18" charset="-78"/>
              </a:rPr>
              <a:t> Thus the simplest shaft fracture of the </a:t>
            </a:r>
            <a:r>
              <a:rPr lang="en-US" sz="2400" dirty="0" err="1" smtClean="0">
                <a:latin typeface="Andalus" pitchFamily="18" charset="-78"/>
                <a:cs typeface="Andalus" pitchFamily="18" charset="-78"/>
              </a:rPr>
              <a:t>humerus</a:t>
            </a:r>
            <a:r>
              <a:rPr lang="en-US" sz="2400" dirty="0" smtClean="0">
                <a:latin typeface="Andalus" pitchFamily="18" charset="-78"/>
                <a:cs typeface="Andalus" pitchFamily="18" charset="-78"/>
              </a:rPr>
              <a:t> would be characterized as “1 2 A1.”</a:t>
            </a:r>
          </a:p>
          <a:p>
            <a:pPr>
              <a:buFont typeface="Wingdings" pitchFamily="2" charset="2"/>
              <a:buChar char="q"/>
            </a:pPr>
            <a:endParaRPr lang="en-US" sz="2400" dirty="0">
              <a:latin typeface="Andalus" pitchFamily="18" charset="-78"/>
              <a:cs typeface="Andalus"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023" y="4572000"/>
            <a:ext cx="434397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4185330" cy="207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82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76200"/>
            <a:ext cx="8229600" cy="780288"/>
          </a:xfrm>
        </p:spPr>
        <p:txBody>
          <a:bodyPr>
            <a:normAutofit fontScale="90000"/>
          </a:bodyPr>
          <a:lstStyle/>
          <a:p>
            <a:r>
              <a:rPr lang="en-US" sz="2800" b="1" dirty="0" smtClean="0">
                <a:latin typeface="Andalus" pitchFamily="18" charset="-78"/>
                <a:cs typeface="Andalus" pitchFamily="18" charset="-78"/>
              </a:rPr>
              <a:t>4- Orientation of fracture  line relative to the bone’s  long axis </a:t>
            </a:r>
            <a:endParaRPr lang="en-US" sz="2800" b="1" dirty="0">
              <a:latin typeface="Andalus" pitchFamily="18" charset="-78"/>
              <a:cs typeface="Andalus" pitchFamily="18" charset="-78"/>
            </a:endParaRPr>
          </a:p>
        </p:txBody>
      </p:sp>
      <p:sp>
        <p:nvSpPr>
          <p:cNvPr id="3" name="عنصر نائب للمحتوى 2"/>
          <p:cNvSpPr>
            <a:spLocks noGrp="1"/>
          </p:cNvSpPr>
          <p:nvPr>
            <p:ph idx="1"/>
          </p:nvPr>
        </p:nvSpPr>
        <p:spPr>
          <a:xfrm>
            <a:off x="304800" y="1219200"/>
            <a:ext cx="8382000" cy="5257800"/>
          </a:xfrm>
        </p:spPr>
        <p:txBody>
          <a:bodyPr>
            <a:normAutofit/>
          </a:bodyPr>
          <a:lstStyle/>
          <a:p>
            <a:pPr>
              <a:buFont typeface="Wingdings" pitchFamily="2" charset="2"/>
              <a:buChar char="q"/>
            </a:pPr>
            <a:r>
              <a:rPr lang="en-US" sz="2400" b="1" dirty="0" smtClean="0">
                <a:latin typeface="Andalus" pitchFamily="18" charset="-78"/>
                <a:cs typeface="Andalus" pitchFamily="18" charset="-78"/>
              </a:rPr>
              <a:t>Transverse Fracture</a:t>
            </a:r>
            <a:r>
              <a:rPr lang="en-US" sz="2400" dirty="0">
                <a:latin typeface="Andalus" pitchFamily="18" charset="-78"/>
                <a:cs typeface="Andalus" pitchFamily="18" charset="-78"/>
              </a:rPr>
              <a:t> </a:t>
            </a:r>
            <a:r>
              <a:rPr lang="en-US" sz="2400" dirty="0" smtClean="0">
                <a:latin typeface="Andalus" pitchFamily="18" charset="-78"/>
                <a:cs typeface="Andalus" pitchFamily="18" charset="-78"/>
              </a:rPr>
              <a:t>:-The fracture crosses the bone at an angle of not more than 30 degrees to the long axis of the bone</a:t>
            </a:r>
          </a:p>
          <a:p>
            <a:pPr>
              <a:buFont typeface="Wingdings" pitchFamily="2" charset="2"/>
              <a:buChar char="q"/>
            </a:pPr>
            <a:r>
              <a:rPr lang="en-US" sz="2400" b="1" dirty="0" smtClean="0">
                <a:latin typeface="Andalus" pitchFamily="18" charset="-78"/>
                <a:cs typeface="Andalus" pitchFamily="18" charset="-78"/>
              </a:rPr>
              <a:t>Oblique Fracture </a:t>
            </a:r>
            <a:r>
              <a:rPr lang="en-US" sz="2400" dirty="0" smtClean="0">
                <a:latin typeface="Andalus" pitchFamily="18" charset="-78"/>
                <a:cs typeface="Andalus" pitchFamily="18" charset="-78"/>
              </a:rPr>
              <a:t>:-The fracture describes an angle of greater than 30 degrees to the long axis of the bone</a:t>
            </a:r>
          </a:p>
          <a:p>
            <a:pPr>
              <a:buFont typeface="Wingdings" pitchFamily="2" charset="2"/>
              <a:buChar char="q"/>
            </a:pPr>
            <a:r>
              <a:rPr lang="en-US" sz="2400" b="1" dirty="0" smtClean="0">
                <a:latin typeface="Andalus" pitchFamily="18" charset="-78"/>
                <a:cs typeface="Andalus" pitchFamily="18" charset="-78"/>
              </a:rPr>
              <a:t>Spiral Fracture</a:t>
            </a:r>
            <a:r>
              <a:rPr lang="en-US" sz="2400" dirty="0">
                <a:latin typeface="Andalus" pitchFamily="18" charset="-78"/>
                <a:cs typeface="Andalus" pitchFamily="18" charset="-78"/>
              </a:rPr>
              <a:t> </a:t>
            </a:r>
            <a:r>
              <a:rPr lang="en-US" sz="2400" dirty="0" smtClean="0">
                <a:latin typeface="Andalus" pitchFamily="18" charset="-78"/>
                <a:cs typeface="Andalus" pitchFamily="18" charset="-78"/>
              </a:rPr>
              <a:t>:-This is a special case of oblique fracture in which the fracture line curves around the diaphysis</a:t>
            </a:r>
          </a:p>
          <a:p>
            <a:pPr>
              <a:buFont typeface="Wingdings" pitchFamily="2" charset="2"/>
              <a:buChar char="q"/>
            </a:pPr>
            <a:endParaRPr lang="en-US" sz="2400" dirty="0">
              <a:latin typeface="Andalus" pitchFamily="18" charset="-78"/>
              <a:cs typeface="Andalus" pitchFamily="18" charset="-7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41910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537" t="10197" r="29668" b="9106"/>
          <a:stretch/>
        </p:blipFill>
        <p:spPr bwMode="auto">
          <a:xfrm>
            <a:off x="6379612" y="3349473"/>
            <a:ext cx="859388" cy="352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571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229600" cy="609600"/>
          </a:xfrm>
        </p:spPr>
        <p:txBody>
          <a:bodyPr>
            <a:normAutofit/>
          </a:bodyPr>
          <a:lstStyle/>
          <a:p>
            <a:r>
              <a:rPr lang="en-US" sz="3200" b="1" dirty="0" smtClean="0">
                <a:latin typeface="Andalus" pitchFamily="18" charset="-78"/>
                <a:cs typeface="Andalus" pitchFamily="18" charset="-78"/>
              </a:rPr>
              <a:t>5- The extent of damage</a:t>
            </a:r>
            <a:endParaRPr lang="en-US" sz="3200" b="1" dirty="0">
              <a:latin typeface="Andalus" pitchFamily="18" charset="-78"/>
              <a:cs typeface="Andalus" pitchFamily="18" charset="-78"/>
            </a:endParaRPr>
          </a:p>
        </p:txBody>
      </p:sp>
      <p:sp>
        <p:nvSpPr>
          <p:cNvPr id="3" name="عنصر نائب للمحتوى 2"/>
          <p:cNvSpPr>
            <a:spLocks noGrp="1"/>
          </p:cNvSpPr>
          <p:nvPr>
            <p:ph idx="1"/>
          </p:nvPr>
        </p:nvSpPr>
        <p:spPr>
          <a:xfrm>
            <a:off x="304800" y="609600"/>
            <a:ext cx="8382000" cy="5029200"/>
          </a:xfrm>
        </p:spPr>
        <p:txBody>
          <a:bodyPr>
            <a:normAutofit/>
          </a:bodyPr>
          <a:lstStyle/>
          <a:p>
            <a:pPr>
              <a:buFont typeface="Wingdings" pitchFamily="2" charset="2"/>
              <a:buChar char="q"/>
            </a:pPr>
            <a:r>
              <a:rPr lang="en-US" sz="2400" b="1" dirty="0" smtClean="0">
                <a:latin typeface="Andalus" pitchFamily="18" charset="-78"/>
                <a:cs typeface="Andalus" pitchFamily="18" charset="-78"/>
              </a:rPr>
              <a:t>Incomplete Fracture :- </a:t>
            </a:r>
            <a:r>
              <a:rPr lang="en-US" sz="2400" dirty="0" smtClean="0">
                <a:latin typeface="Andalus" pitchFamily="18" charset="-78"/>
                <a:cs typeface="Andalus" pitchFamily="18" charset="-78"/>
              </a:rPr>
              <a:t>is used to describe a fracture that only disrupts one cortex, </a:t>
            </a:r>
          </a:p>
          <a:p>
            <a:pPr marL="0" indent="0">
              <a:buNone/>
            </a:pPr>
            <a:r>
              <a:rPr lang="en-US" sz="2400" dirty="0" smtClean="0">
                <a:latin typeface="Andalus" pitchFamily="18" charset="-78"/>
                <a:cs typeface="Andalus" pitchFamily="18" charset="-78"/>
              </a:rPr>
              <a:t>an incomplete fracture is called </a:t>
            </a:r>
            <a:r>
              <a:rPr lang="en-US" sz="2400" b="1" dirty="0" smtClean="0">
                <a:latin typeface="Andalus" pitchFamily="18" charset="-78"/>
                <a:cs typeface="Andalus" pitchFamily="18" charset="-78"/>
              </a:rPr>
              <a:t>a greenstick fracture </a:t>
            </a:r>
            <a:r>
              <a:rPr lang="en-US" sz="2400" dirty="0" smtClean="0">
                <a:latin typeface="Andalus" pitchFamily="18" charset="-78"/>
                <a:cs typeface="Andalus" pitchFamily="18" charset="-78"/>
              </a:rPr>
              <a:t>in young animals because of the bending of the nonfractured cortex.</a:t>
            </a:r>
          </a:p>
          <a:p>
            <a:pPr marL="0" indent="0">
              <a:buNone/>
            </a:pPr>
            <a:r>
              <a:rPr lang="en-US" sz="2400" b="1" dirty="0" smtClean="0">
                <a:latin typeface="Andalus" pitchFamily="18" charset="-78"/>
                <a:cs typeface="Andalus" pitchFamily="18" charset="-78"/>
              </a:rPr>
              <a:t>Fissure fractures </a:t>
            </a:r>
            <a:r>
              <a:rPr lang="en-US" sz="2400" dirty="0" smtClean="0">
                <a:latin typeface="Andalus" pitchFamily="18" charset="-78"/>
                <a:cs typeface="Andalus" pitchFamily="18" charset="-78"/>
              </a:rPr>
              <a:t>exhibit fine cracks that penetrate the cortex in a linear or spiral direction</a:t>
            </a:r>
          </a:p>
          <a:p>
            <a:pPr>
              <a:buFont typeface="Wingdings" pitchFamily="2" charset="2"/>
              <a:buChar char="q"/>
            </a:pPr>
            <a:r>
              <a:rPr lang="en-US" sz="2400" b="1" dirty="0" smtClean="0">
                <a:latin typeface="Andalus" pitchFamily="18" charset="-78"/>
                <a:cs typeface="Andalus" pitchFamily="18" charset="-78"/>
              </a:rPr>
              <a:t>Complete Fracture</a:t>
            </a:r>
            <a:r>
              <a:rPr lang="en-US" sz="2400" dirty="0" smtClean="0">
                <a:latin typeface="Andalus" pitchFamily="18" charset="-78"/>
                <a:cs typeface="Andalus" pitchFamily="18" charset="-78"/>
              </a:rPr>
              <a:t>. A complete fracture describes a single circumferential disruption of the bone.</a:t>
            </a:r>
            <a:endParaRPr lang="en-US" sz="2400" dirty="0">
              <a:latin typeface="Andalus" pitchFamily="18" charset="-78"/>
              <a:cs typeface="Andalus" pitchFamily="18"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066032"/>
            <a:ext cx="3425728" cy="279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06" t="6260" r="23809"/>
          <a:stretch/>
        </p:blipFill>
        <p:spPr bwMode="auto">
          <a:xfrm>
            <a:off x="2362200" y="4185774"/>
            <a:ext cx="1354972" cy="269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523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52400"/>
            <a:ext cx="8229600" cy="780288"/>
          </a:xfrm>
        </p:spPr>
        <p:txBody>
          <a:bodyPr>
            <a:normAutofit/>
          </a:bodyPr>
          <a:lstStyle/>
          <a:p>
            <a:r>
              <a:rPr lang="en-US" sz="4000" b="1" dirty="0" smtClean="0">
                <a:solidFill>
                  <a:schemeClr val="tx1"/>
                </a:solidFill>
                <a:latin typeface="Andalus" pitchFamily="18" charset="-78"/>
                <a:cs typeface="Andalus" pitchFamily="18" charset="-78"/>
              </a:rPr>
              <a:t>Clinical signs of fracture </a:t>
            </a:r>
            <a:endParaRPr lang="en-US" sz="4000" b="1" dirty="0">
              <a:solidFill>
                <a:schemeClr val="tx1"/>
              </a:solidFill>
              <a:latin typeface="Andalus" pitchFamily="18" charset="-78"/>
              <a:cs typeface="Andalus" pitchFamily="18" charset="-78"/>
            </a:endParaRPr>
          </a:p>
        </p:txBody>
      </p:sp>
      <p:sp>
        <p:nvSpPr>
          <p:cNvPr id="3" name="عنصر نائب للمحتوى 2"/>
          <p:cNvSpPr>
            <a:spLocks noGrp="1"/>
          </p:cNvSpPr>
          <p:nvPr>
            <p:ph idx="1"/>
          </p:nvPr>
        </p:nvSpPr>
        <p:spPr>
          <a:xfrm>
            <a:off x="304800" y="1143000"/>
            <a:ext cx="8382000" cy="5410200"/>
          </a:xfrm>
        </p:spPr>
        <p:txBody>
          <a:bodyPr/>
          <a:lstStyle/>
          <a:p>
            <a:r>
              <a:rPr lang="en-US" dirty="0"/>
              <a:t>1</a:t>
            </a:r>
            <a:r>
              <a:rPr lang="en-US" sz="2400" dirty="0"/>
              <a:t>. Pain or localized tenderness</a:t>
            </a:r>
          </a:p>
          <a:p>
            <a:r>
              <a:rPr lang="en-US" sz="2400" dirty="0"/>
              <a:t>2. Deformity or change in angulation</a:t>
            </a:r>
          </a:p>
          <a:p>
            <a:r>
              <a:rPr lang="en-US" sz="2400" dirty="0"/>
              <a:t>3. Abnormal mobility</a:t>
            </a:r>
          </a:p>
          <a:p>
            <a:r>
              <a:rPr lang="en-US" sz="2400" dirty="0"/>
              <a:t>4. Local swelling (This may appear almost immediately or not until </a:t>
            </a:r>
            <a:r>
              <a:rPr lang="en-US" sz="2400" dirty="0" smtClean="0"/>
              <a:t>several hours </a:t>
            </a:r>
            <a:r>
              <a:rPr lang="en-US" sz="2400" dirty="0"/>
              <a:t>or a day after the accident. It usually persists for 7 to 10 days </a:t>
            </a:r>
            <a:r>
              <a:rPr lang="en-US" sz="2400" dirty="0" smtClean="0"/>
              <a:t>because of </a:t>
            </a:r>
            <a:r>
              <a:rPr lang="en-US" sz="2400" dirty="0"/>
              <a:t>the disturbed flow of blood and lymph.)</a:t>
            </a:r>
          </a:p>
          <a:p>
            <a:r>
              <a:rPr lang="en-US" sz="2400" dirty="0"/>
              <a:t>5. Loss of function</a:t>
            </a:r>
          </a:p>
          <a:p>
            <a:r>
              <a:rPr lang="en-US" sz="2400" dirty="0"/>
              <a:t>6. Crepitus sound which is not cardinal sign of fracture  because this signs is not found in incomplete fracture and this sound disappear when the soft tissue interposed between the fracture fragment </a:t>
            </a:r>
          </a:p>
        </p:txBody>
      </p:sp>
    </p:spTree>
    <p:extLst>
      <p:ext uri="{BB962C8B-B14F-4D97-AF65-F5344CB8AC3E}">
        <p14:creationId xmlns:p14="http://schemas.microsoft.com/office/powerpoint/2010/main" val="320118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762000"/>
          </a:xfrm>
        </p:spPr>
        <p:txBody>
          <a:bodyPr>
            <a:normAutofit fontScale="90000"/>
          </a:bodyPr>
          <a:lstStyle/>
          <a:p>
            <a:r>
              <a:rPr lang="en-US" dirty="0" smtClean="0">
                <a:latin typeface="Andalus" pitchFamily="18" charset="-78"/>
                <a:cs typeface="Andalus" pitchFamily="18" charset="-78"/>
              </a:rPr>
              <a:t>Fracture healing </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a:xfrm>
            <a:off x="304800" y="685800"/>
            <a:ext cx="8610600" cy="6172200"/>
          </a:xfrm>
        </p:spPr>
        <p:txBody>
          <a:bodyPr/>
          <a:lstStyle/>
          <a:p>
            <a:pPr>
              <a:buFont typeface="Wingdings" pitchFamily="2" charset="2"/>
              <a:buChar char="v"/>
            </a:pPr>
            <a:r>
              <a:rPr lang="en-US" b="1" dirty="0" smtClean="0"/>
              <a:t>Fracture healing </a:t>
            </a:r>
            <a:r>
              <a:rPr lang="en-US" dirty="0" smtClean="0"/>
              <a:t>:- </a:t>
            </a:r>
            <a:r>
              <a:rPr lang="en-US" sz="2400" dirty="0" smtClean="0"/>
              <a:t>is a complex process aimed to restore </a:t>
            </a:r>
            <a:r>
              <a:rPr lang="en-US" sz="2400" dirty="0"/>
              <a:t>the damage bone to its pre-injury state and cellular </a:t>
            </a:r>
            <a:r>
              <a:rPr lang="en-US" sz="2400" dirty="0" smtClean="0"/>
              <a:t>composition.</a:t>
            </a:r>
          </a:p>
          <a:p>
            <a:pPr>
              <a:buFont typeface="Wingdings" pitchFamily="2" charset="2"/>
              <a:buChar char="v"/>
            </a:pPr>
            <a:r>
              <a:rPr lang="en-US" sz="2400" dirty="0"/>
              <a:t>There are two main types of bone healing, </a:t>
            </a:r>
            <a:r>
              <a:rPr lang="en-US" sz="2400" b="1" dirty="0"/>
              <a:t>primary and </a:t>
            </a:r>
            <a:r>
              <a:rPr lang="en-US" sz="2400" b="1" dirty="0" smtClean="0"/>
              <a:t>secondary bone healing. </a:t>
            </a:r>
          </a:p>
          <a:p>
            <a:pPr>
              <a:buFont typeface="Wingdings" pitchFamily="2" charset="2"/>
              <a:buChar char="v"/>
            </a:pPr>
            <a:r>
              <a:rPr lang="en-US" sz="2400" b="1" dirty="0"/>
              <a:t> Primary (direct) healing </a:t>
            </a:r>
            <a:r>
              <a:rPr lang="en-US" sz="2400" dirty="0"/>
              <a:t>occurs when the bony fragments are perfectly reduced, aligned, and fixed under compression with no motion at the fracture site</a:t>
            </a:r>
            <a:r>
              <a:rPr lang="en-US" sz="2400" b="1" dirty="0"/>
              <a:t>.</a:t>
            </a:r>
            <a:endParaRPr lang="en-US" sz="2400" b="1" dirty="0" smtClean="0"/>
          </a:p>
          <a:p>
            <a:r>
              <a:rPr lang="en-US" sz="2400" dirty="0"/>
              <a:t>Bone healing consists of four steps</a:t>
            </a:r>
            <a:r>
              <a:rPr lang="en-US" sz="2400" dirty="0" smtClean="0"/>
              <a:t>:</a:t>
            </a:r>
          </a:p>
          <a:p>
            <a:pPr>
              <a:buFont typeface="Wingdings" pitchFamily="2" charset="2"/>
              <a:buChar char="Ø"/>
            </a:pPr>
            <a:r>
              <a:rPr lang="en-US" sz="2400" b="1" dirty="0"/>
              <a:t>Hematoma formation</a:t>
            </a:r>
          </a:p>
          <a:p>
            <a:pPr>
              <a:buFont typeface="Wingdings" pitchFamily="2" charset="2"/>
              <a:buChar char="Ø"/>
            </a:pPr>
            <a:r>
              <a:rPr lang="en-US" sz="2400" b="1" dirty="0"/>
              <a:t>Granulation tissue formation </a:t>
            </a:r>
          </a:p>
          <a:p>
            <a:pPr>
              <a:buFont typeface="Wingdings" pitchFamily="2" charset="2"/>
              <a:buChar char="Ø"/>
            </a:pPr>
            <a:r>
              <a:rPr lang="en-US" sz="2400" b="1" dirty="0"/>
              <a:t>Bony callus formation</a:t>
            </a:r>
          </a:p>
          <a:p>
            <a:pPr>
              <a:buFont typeface="Wingdings" pitchFamily="2" charset="2"/>
              <a:buChar char="Ø"/>
            </a:pPr>
            <a:r>
              <a:rPr lang="en-US" sz="2400" b="1" dirty="0"/>
              <a:t>Bone remodeling</a:t>
            </a:r>
          </a:p>
        </p:txBody>
      </p:sp>
    </p:spTree>
    <p:extLst>
      <p:ext uri="{BB962C8B-B14F-4D97-AF65-F5344CB8AC3E}">
        <p14:creationId xmlns:p14="http://schemas.microsoft.com/office/powerpoint/2010/main" val="3712191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478</TotalTime>
  <Words>1417</Words>
  <Application>Microsoft Office PowerPoint</Application>
  <PresentationFormat>عرض على الشاشة (3:4)‏</PresentationFormat>
  <Paragraphs>103</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تدفق</vt:lpstr>
      <vt:lpstr>Fracture  </vt:lpstr>
      <vt:lpstr>Definition of fracture </vt:lpstr>
      <vt:lpstr>1-Causal Factors</vt:lpstr>
      <vt:lpstr>2-Presence of Communicating External Wound</vt:lpstr>
      <vt:lpstr>3- Location, Fracture Morphology, and Severity</vt:lpstr>
      <vt:lpstr>4- Orientation of fracture  line relative to the bone’s  long axis </vt:lpstr>
      <vt:lpstr>5- The extent of damage</vt:lpstr>
      <vt:lpstr>Clinical signs of fracture </vt:lpstr>
      <vt:lpstr>Fracture healing </vt:lpstr>
      <vt:lpstr>Hematoma Formation and Inflammatory Phase: </vt:lpstr>
      <vt:lpstr>Soft Callus Formation and Granulation Tissue Formation:</vt:lpstr>
      <vt:lpstr>Hard Callus Formation and Endochondral Ossification: </vt:lpstr>
      <vt:lpstr>Remodeling Phase: </vt:lpstr>
      <vt:lpstr>Treatment of fracture</vt:lpstr>
      <vt:lpstr>First aid  </vt:lpstr>
      <vt:lpstr>Fracture reduction </vt:lpstr>
      <vt:lpstr>Fracture reduction </vt:lpstr>
      <vt:lpstr>Fracture fixation </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dc:title>
  <dc:creator>memo</dc:creator>
  <cp:lastModifiedBy>memo</cp:lastModifiedBy>
  <cp:revision>57</cp:revision>
  <dcterms:created xsi:type="dcterms:W3CDTF">2024-10-28T16:55:21Z</dcterms:created>
  <dcterms:modified xsi:type="dcterms:W3CDTF">2024-11-10T05:59:10Z</dcterms:modified>
</cp:coreProperties>
</file>